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D6760-C851-4823-9932-157DCBE7B179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69E4B-8A4C-42D0-9F5E-10FBE7CB1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69E4B-8A4C-42D0-9F5E-10FBE7CB11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E4DB-0B74-4D32-9454-469C3B1BF464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82E6-D9C6-4403-8B48-B41947F3D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C:\Documents%20and%20Settings\user\Desktop\Structure-Agriculture\Field%20Crop%20Production-WSPII.doc" TargetMode="External"/><Relationship Id="rId13" Type="http://schemas.openxmlformats.org/officeDocument/2006/relationships/hyperlink" Target="OS%20Mineral%20Exploration%20L2-3.doc" TargetMode="External"/><Relationship Id="rId3" Type="http://schemas.openxmlformats.org/officeDocument/2006/relationships/hyperlink" Target="OS%20Drilling%20L2-5.doc" TargetMode="External"/><Relationship Id="rId7" Type="http://schemas.openxmlformats.org/officeDocument/2006/relationships/hyperlink" Target="OS%20Underground%20Mining%20L2-4.docx" TargetMode="External"/><Relationship Id="rId12" Type="http://schemas.openxmlformats.org/officeDocument/2006/relationships/hyperlink" Target="OS%20Physicochemical%20L2-5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Documents%20and%20Settings\user\Desktop\Structure-Agriculture\Horticulture%20Crop%20Production-WSPII.doc" TargetMode="External"/><Relationship Id="rId11" Type="http://schemas.openxmlformats.org/officeDocument/2006/relationships/hyperlink" Target="OS%20Underground%20Mining%20L-3.docx" TargetMode="External"/><Relationship Id="rId5" Type="http://schemas.openxmlformats.org/officeDocument/2006/relationships/hyperlink" Target="OS%20Surface%20Mining%20Level-2.docx" TargetMode="External"/><Relationship Id="rId10" Type="http://schemas.openxmlformats.org/officeDocument/2006/relationships/hyperlink" Target="OS%20Mining%20and%20Mineral%20Processing%20L5.docx" TargetMode="External"/><Relationship Id="rId4" Type="http://schemas.openxmlformats.org/officeDocument/2006/relationships/hyperlink" Target="OS%20Surface%20Mining%20L2-4.docx" TargetMode="External"/><Relationship Id="rId9" Type="http://schemas.openxmlformats.org/officeDocument/2006/relationships/hyperlink" Target="OS%20Mineral%20Processing%20L2-4.docx" TargetMode="External"/><Relationship Id="rId14" Type="http://schemas.openxmlformats.org/officeDocument/2006/relationships/hyperlink" Target="OS%20Mineral%20Resources%20%20L1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4419600" y="4419600"/>
            <a:ext cx="1524000" cy="6858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 anchorCtr="1"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and  Development</a:t>
            </a: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Drilling </a:t>
            </a:r>
            <a:r>
              <a:rPr lang="en-US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OS</a:t>
            </a:r>
            <a:endParaRPr lang="en-US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133600" y="3429000"/>
            <a:ext cx="914400" cy="76200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dash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Surface Mining</a:t>
            </a: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 action="ppaction://hlinkfile"/>
              </a:rPr>
              <a:t>OS</a:t>
            </a:r>
            <a:endParaRPr lang="en-A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A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Text Box 80">
            <a:hlinkClick r:id="rId6" action="ppaction://hlinkfile"/>
          </p:cNvPr>
          <p:cNvSpPr txBox="1">
            <a:spLocks noChangeArrowheads="1"/>
          </p:cNvSpPr>
          <p:nvPr/>
        </p:nvSpPr>
        <p:spPr bwMode="auto">
          <a:xfrm>
            <a:off x="762000" y="4419600"/>
            <a:ext cx="1295400" cy="762000"/>
          </a:xfrm>
          <a:prstGeom prst="rect">
            <a:avLst/>
          </a:prstGeom>
          <a:solidFill>
            <a:srgbClr val="CCCC00"/>
          </a:solidFill>
          <a:ln w="3175">
            <a:solidFill>
              <a:srgbClr val="CCCC00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Underground Mining</a:t>
            </a:r>
          </a:p>
          <a:p>
            <a:pPr algn="ctr" defTabSz="1008063" eaLnBrk="0" hangingPunct="0"/>
            <a:r>
              <a:rPr lang="en-US" sz="11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  <a:hlinkClick r:id="rId7" action="ppaction://hlinkfile"/>
              </a:rPr>
              <a:t>OS</a:t>
            </a:r>
            <a:endParaRPr lang="en-US" sz="11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13" name="Text Box 80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2133600" y="4419600"/>
            <a:ext cx="914400" cy="742950"/>
          </a:xfrm>
          <a:prstGeom prst="rect">
            <a:avLst/>
          </a:prstGeom>
          <a:solidFill>
            <a:srgbClr val="CCCC00"/>
          </a:solidFill>
          <a:ln w="3175">
            <a:solidFill>
              <a:srgbClr val="CCCC00"/>
            </a:solidFill>
            <a:prstDash val="lg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Surface</a:t>
            </a:r>
          </a:p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Mining</a:t>
            </a:r>
          </a:p>
          <a:p>
            <a:pPr algn="ctr" defTabSz="1008063" eaLnBrk="0" hangingPunct="0"/>
            <a:r>
              <a:rPr lang="en-A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  <a:p>
            <a:pPr algn="ctr" defTabSz="1008063" eaLnBrk="0" hangingPunct="0"/>
            <a:endParaRPr lang="en-US" sz="110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-76200" y="1787525"/>
            <a:ext cx="914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Level V</a:t>
            </a:r>
          </a:p>
        </p:txBody>
      </p:sp>
      <p:sp>
        <p:nvSpPr>
          <p:cNvPr id="15" name="TextBox 33"/>
          <p:cNvSpPr txBox="1">
            <a:spLocks noChangeArrowheads="1"/>
          </p:cNvSpPr>
          <p:nvPr/>
        </p:nvSpPr>
        <p:spPr bwMode="auto">
          <a:xfrm>
            <a:off x="-76200" y="278765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Level IV</a:t>
            </a:r>
          </a:p>
        </p:txBody>
      </p:sp>
      <p:sp>
        <p:nvSpPr>
          <p:cNvPr id="16" name="TextBox 34"/>
          <p:cNvSpPr txBox="1">
            <a:spLocks noChangeArrowheads="1"/>
          </p:cNvSpPr>
          <p:nvPr/>
        </p:nvSpPr>
        <p:spPr bwMode="auto">
          <a:xfrm>
            <a:off x="-63500" y="385445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Level III</a:t>
            </a:r>
          </a:p>
        </p:txBody>
      </p:sp>
      <p:sp>
        <p:nvSpPr>
          <p:cNvPr id="17" name="TextBox 35"/>
          <p:cNvSpPr txBox="1">
            <a:spLocks noChangeArrowheads="1"/>
          </p:cNvSpPr>
          <p:nvPr/>
        </p:nvSpPr>
        <p:spPr bwMode="auto">
          <a:xfrm>
            <a:off x="-63500" y="4681538"/>
            <a:ext cx="825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Level II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2209800" y="2514600"/>
            <a:ext cx="990600" cy="685800"/>
          </a:xfrm>
          <a:prstGeom prst="rect">
            <a:avLst/>
          </a:prstGeom>
          <a:solidFill>
            <a:srgbClr val="FFCCFF"/>
          </a:solidFill>
          <a:ln w="3175">
            <a:solidFill>
              <a:srgbClr val="FF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AU" sz="1100" dirty="0" smtClean="0">
                <a:cs typeface="Arial" pitchFamily="34" charset="0"/>
              </a:rPr>
              <a:t> </a:t>
            </a:r>
            <a:r>
              <a:rPr lang="en-A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Surface Mining</a:t>
            </a:r>
          </a:p>
          <a:p>
            <a:pPr algn="ctr" defTabSz="1008063" eaLnBrk="0" hangingPunct="0"/>
            <a:r>
              <a:rPr lang="en-A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4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990601" y="2514600"/>
            <a:ext cx="1143000" cy="685800"/>
          </a:xfrm>
          <a:prstGeom prst="rect">
            <a:avLst/>
          </a:prstGeom>
          <a:solidFill>
            <a:srgbClr val="FFCCFF"/>
          </a:solidFill>
          <a:ln w="3175">
            <a:solidFill>
              <a:srgbClr val="FFCCFF"/>
            </a:solidFill>
            <a:prstDash val="sysDash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Underground Mining</a:t>
            </a:r>
          </a:p>
          <a:p>
            <a:pPr algn="ctr" defTabSz="1008063" eaLnBrk="0" hangingPunct="0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7" action="ppaction://hlinkfile"/>
              </a:rPr>
              <a:t>OS</a:t>
            </a:r>
            <a:endParaRPr lang="en-US" sz="1100" b="1" dirty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200400" y="3429000"/>
            <a:ext cx="1033034" cy="70485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dash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/>
          <a:lstStyle/>
          <a:p>
            <a:pPr algn="ctr" defTabSz="1008063" eaLnBrk="0" hangingPunct="0"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Processing</a:t>
            </a:r>
            <a:endParaRPr lang="en-US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1008063" eaLnBrk="0" hangingPunct="0">
              <a:defRPr/>
            </a:pPr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9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22" name="Text Box 80"/>
          <p:cNvSpPr txBox="1">
            <a:spLocks noChangeArrowheads="1"/>
          </p:cNvSpPr>
          <p:nvPr/>
        </p:nvSpPr>
        <p:spPr bwMode="auto">
          <a:xfrm>
            <a:off x="3124200" y="4381500"/>
            <a:ext cx="1118810" cy="762000"/>
          </a:xfrm>
          <a:prstGeom prst="rect">
            <a:avLst/>
          </a:prstGeom>
          <a:solidFill>
            <a:srgbClr val="CCCC00"/>
          </a:solidFill>
          <a:ln w="3175">
            <a:solidFill>
              <a:srgbClr val="CCCC00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</a:t>
            </a:r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Processing</a:t>
            </a:r>
          </a:p>
          <a:p>
            <a:pPr algn="ctr" defTabSz="1008063" eaLnBrk="0" hangingPunct="0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9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276600" y="2514600"/>
            <a:ext cx="959379" cy="685800"/>
          </a:xfrm>
          <a:prstGeom prst="rect">
            <a:avLst/>
          </a:prstGeom>
          <a:solidFill>
            <a:srgbClr val="FFCCFF"/>
          </a:solidFill>
          <a:ln w="3175">
            <a:solidFill>
              <a:srgbClr val="FF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Processing </a:t>
            </a:r>
          </a:p>
          <a:p>
            <a:pPr algn="ctr" defTabSz="1008063" eaLnBrk="0" hangingPunct="0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9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1295400" y="1600200"/>
            <a:ext cx="2743200" cy="685800"/>
          </a:xfrm>
          <a:prstGeom prst="rect">
            <a:avLst/>
          </a:prstGeom>
          <a:solidFill>
            <a:srgbClr val="99CCFF"/>
          </a:solidFill>
          <a:ln w="3175">
            <a:solidFill>
              <a:srgbClr val="99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Mining and Mineral Processing</a:t>
            </a:r>
          </a:p>
          <a:p>
            <a:pPr algn="ctr" defTabSz="1008063" eaLnBrk="0" hangingPunct="0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10" action="ppaction://hlinkfile"/>
              </a:rPr>
              <a:t>OS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5" action="ppaction://hlinkfile"/>
            </a:endParaRPr>
          </a:p>
        </p:txBody>
      </p:sp>
      <p:sp>
        <p:nvSpPr>
          <p:cNvPr id="32" name="Text Box 80"/>
          <p:cNvSpPr txBox="1">
            <a:spLocks noChangeArrowheads="1"/>
          </p:cNvSpPr>
          <p:nvPr/>
        </p:nvSpPr>
        <p:spPr bwMode="auto">
          <a:xfrm>
            <a:off x="838201" y="3429000"/>
            <a:ext cx="1219200" cy="76200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sys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Underground Mining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7" action="ppaction://hlinkfile"/>
              </a:rPr>
              <a:t>OS</a:t>
            </a:r>
            <a:endParaRPr lang="en-US" sz="1100" b="1" dirty="0">
              <a:solidFill>
                <a:srgbClr val="002060"/>
              </a:solidFill>
              <a:latin typeface="Arial" pitchFamily="34" charset="0"/>
              <a:cs typeface="Arial" pitchFamily="34" charset="0"/>
              <a:hlinkClick r:id="rId11" action="ppaction://hlinkfile"/>
            </a:endParaRP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6019800" y="3429000"/>
            <a:ext cx="1524000" cy="68580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dash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Physicochemical Laboratory Operation </a:t>
            </a:r>
            <a:r>
              <a:rPr lang="en-US" sz="1200" b="1" dirty="0" smtClean="0">
                <a:latin typeface="Arial" pitchFamily="34" charset="0"/>
                <a:cs typeface="Arial" pitchFamily="34" charset="0"/>
                <a:hlinkClick r:id="rId12" action="ppaction://hlinkfile"/>
              </a:rPr>
              <a:t>OS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80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6096000" y="4419600"/>
            <a:ext cx="1524000" cy="685800"/>
          </a:xfrm>
          <a:prstGeom prst="rect">
            <a:avLst/>
          </a:prstGeom>
          <a:solidFill>
            <a:srgbClr val="CCCC00"/>
          </a:solidFill>
          <a:ln w="3175">
            <a:solidFill>
              <a:srgbClr val="CCCC00"/>
            </a:solidFill>
            <a:prstDash val="lg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Physicochemical Laboratory</a:t>
            </a:r>
          </a:p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Operation </a:t>
            </a:r>
            <a:r>
              <a:rPr lang="en-US" sz="1200" b="1" dirty="0" smtClean="0">
                <a:latin typeface="Arial" pitchFamily="34" charset="0"/>
                <a:cs typeface="Arial" pitchFamily="34" charset="0"/>
                <a:hlinkClick r:id="rId12" action="ppaction://hlinkfile"/>
              </a:rPr>
              <a:t>OS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6096000" y="2514600"/>
            <a:ext cx="1240746" cy="685800"/>
          </a:xfrm>
          <a:prstGeom prst="rect">
            <a:avLst/>
          </a:prstGeom>
          <a:solidFill>
            <a:srgbClr val="FFCCFF"/>
          </a:solidFill>
          <a:ln w="3175">
            <a:solidFill>
              <a:srgbClr val="FF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Physicochemical Laboratory</a:t>
            </a:r>
          </a:p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Operation </a:t>
            </a:r>
            <a:r>
              <a:rPr lang="en-US" sz="1200" b="1" dirty="0" smtClean="0">
                <a:latin typeface="Arial" pitchFamily="34" charset="0"/>
                <a:cs typeface="Arial" pitchFamily="34" charset="0"/>
                <a:hlinkClick r:id="rId12" action="ppaction://hlinkfile"/>
              </a:rPr>
              <a:t>OS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6096000" y="1600200"/>
            <a:ext cx="1219200" cy="685800"/>
          </a:xfrm>
          <a:prstGeom prst="rect">
            <a:avLst/>
          </a:prstGeom>
          <a:solidFill>
            <a:srgbClr val="99CCFF"/>
          </a:solidFill>
          <a:ln w="3175">
            <a:solidFill>
              <a:srgbClr val="99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Physicochemical Laboratory</a:t>
            </a:r>
          </a:p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Operation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  <a:hlinkClick r:id="rId12" action="ppaction://hlinkfile"/>
              </a:rPr>
              <a:t>OS</a:t>
            </a:r>
            <a:endParaRPr lang="en-US" sz="1200" b="1" dirty="0">
              <a:cs typeface="Arial" pitchFamily="34" charset="0"/>
            </a:endParaRPr>
          </a:p>
        </p:txBody>
      </p:sp>
      <p:sp>
        <p:nvSpPr>
          <p:cNvPr id="40" name="AutoShape 45"/>
          <p:cNvSpPr>
            <a:spLocks noChangeArrowheads="1"/>
          </p:cNvSpPr>
          <p:nvPr/>
        </p:nvSpPr>
        <p:spPr bwMode="auto">
          <a:xfrm>
            <a:off x="6553200" y="4191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42" name="Text Box 80">
            <a:hlinkClick r:id="rId6" action="ppaction://hlinkfile"/>
          </p:cNvPr>
          <p:cNvSpPr txBox="1">
            <a:spLocks noChangeArrowheads="1"/>
          </p:cNvSpPr>
          <p:nvPr/>
        </p:nvSpPr>
        <p:spPr bwMode="auto">
          <a:xfrm>
            <a:off x="7696200" y="4419600"/>
            <a:ext cx="1066800" cy="6096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</a:t>
            </a:r>
            <a:r>
              <a:rPr lang="en-US" sz="1100" dirty="0">
                <a:solidFill>
                  <a:srgbClr val="002060"/>
                </a:solidFill>
                <a:cs typeface="Arial" charset="0"/>
                <a:hlinkClick r:id="rId13" action="ppaction://hlinkfile"/>
              </a:rPr>
              <a:t>OS</a:t>
            </a:r>
            <a:endParaRPr lang="en-US" sz="11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AutoShape 50"/>
          <p:cNvSpPr>
            <a:spLocks noChangeArrowheads="1"/>
          </p:cNvSpPr>
          <p:nvPr/>
        </p:nvSpPr>
        <p:spPr bwMode="auto">
          <a:xfrm>
            <a:off x="7924800" y="4191000"/>
            <a:ext cx="304800" cy="228600"/>
          </a:xfrm>
          <a:prstGeom prst="upArrow">
            <a:avLst>
              <a:gd name="adj1" fmla="val 50000"/>
              <a:gd name="adj2" fmla="val 2499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charset="0"/>
            </a:endParaRPr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685800" y="5410200"/>
            <a:ext cx="82296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 smtClean="0">
                <a:latin typeface="Arial" charset="0"/>
                <a:cs typeface="Arial" charset="0"/>
              </a:rPr>
              <a:t>Mineral Resources Infrastructure work 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4" action="ppaction://hlinkfile"/>
              </a:rPr>
              <a:t>OS</a:t>
            </a:r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  <a:endParaRPr lang="en-US" sz="1200" b="1" dirty="0">
              <a:latin typeface="Arial" charset="0"/>
              <a:cs typeface="Arial" charset="0"/>
            </a:endParaRPr>
          </a:p>
        </p:txBody>
      </p:sp>
      <p:sp>
        <p:nvSpPr>
          <p:cNvPr id="52" name="TextBox 35"/>
          <p:cNvSpPr txBox="1">
            <a:spLocks noChangeArrowheads="1"/>
          </p:cNvSpPr>
          <p:nvPr/>
        </p:nvSpPr>
        <p:spPr bwMode="auto">
          <a:xfrm>
            <a:off x="-76200" y="5486400"/>
            <a:ext cx="825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Level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endParaRPr lang="en-US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4343400" y="3429000"/>
            <a:ext cx="1600200" cy="68580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dash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and  Development</a:t>
            </a: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Drilling </a:t>
            </a:r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OS</a:t>
            </a:r>
            <a:endParaRPr lang="en-US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1008063" eaLnBrk="0" hangingPunct="0"/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4419600" y="2514600"/>
            <a:ext cx="1600200" cy="685800"/>
          </a:xfrm>
          <a:prstGeom prst="rect">
            <a:avLst/>
          </a:prstGeom>
          <a:solidFill>
            <a:srgbClr val="FFCCFF"/>
          </a:solidFill>
          <a:ln w="3175">
            <a:solidFill>
              <a:srgbClr val="FF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and  Development</a:t>
            </a: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Drilling </a:t>
            </a: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OS</a:t>
            </a:r>
            <a:endParaRPr lang="en-US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1008063" eaLnBrk="0" hangingPunct="0"/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4419600" y="1600200"/>
            <a:ext cx="1600200" cy="685800"/>
          </a:xfrm>
          <a:prstGeom prst="rect">
            <a:avLst/>
          </a:prstGeom>
          <a:solidFill>
            <a:srgbClr val="99CCFF"/>
          </a:solidFill>
          <a:ln w="3175">
            <a:solidFill>
              <a:srgbClr val="99CCFF"/>
            </a:solidFill>
            <a:prstDash val="dashDot"/>
            <a:miter lim="800000"/>
            <a:headEnd/>
            <a:tailEnd/>
          </a:ln>
        </p:spPr>
        <p:txBody>
          <a:bodyPr anchor="ctr" anchorCtr="1"/>
          <a:lstStyle/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and  Development</a:t>
            </a:r>
          </a:p>
          <a:p>
            <a:pPr algn="ctr" defTabSz="10080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Drilling </a:t>
            </a: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OS</a:t>
            </a:r>
            <a:endParaRPr lang="en-US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1008063" eaLnBrk="0" hangingPunct="0"/>
            <a:endParaRPr lang="en-US" sz="1200" b="1" dirty="0">
              <a:cs typeface="Arial" pitchFamily="34" charset="0"/>
            </a:endParaRPr>
          </a:p>
        </p:txBody>
      </p:sp>
      <p:sp>
        <p:nvSpPr>
          <p:cNvPr id="56" name="AutoShape 45"/>
          <p:cNvSpPr>
            <a:spLocks noChangeArrowheads="1"/>
          </p:cNvSpPr>
          <p:nvPr/>
        </p:nvSpPr>
        <p:spPr bwMode="auto">
          <a:xfrm>
            <a:off x="6553200" y="2286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57" name="AutoShape 45"/>
          <p:cNvSpPr>
            <a:spLocks noChangeArrowheads="1"/>
          </p:cNvSpPr>
          <p:nvPr/>
        </p:nvSpPr>
        <p:spPr bwMode="auto">
          <a:xfrm>
            <a:off x="6553200" y="3200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58" name="AutoShape 45"/>
          <p:cNvSpPr>
            <a:spLocks noChangeArrowheads="1"/>
          </p:cNvSpPr>
          <p:nvPr/>
        </p:nvSpPr>
        <p:spPr bwMode="auto">
          <a:xfrm>
            <a:off x="5029200" y="4191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59" name="AutoShape 45"/>
          <p:cNvSpPr>
            <a:spLocks noChangeArrowheads="1"/>
          </p:cNvSpPr>
          <p:nvPr/>
        </p:nvSpPr>
        <p:spPr bwMode="auto">
          <a:xfrm>
            <a:off x="4953000" y="3200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0" name="AutoShape 45"/>
          <p:cNvSpPr>
            <a:spLocks noChangeArrowheads="1"/>
          </p:cNvSpPr>
          <p:nvPr/>
        </p:nvSpPr>
        <p:spPr bwMode="auto">
          <a:xfrm>
            <a:off x="1219200" y="51816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1" name="AutoShape 45"/>
          <p:cNvSpPr>
            <a:spLocks noChangeArrowheads="1"/>
          </p:cNvSpPr>
          <p:nvPr/>
        </p:nvSpPr>
        <p:spPr bwMode="auto">
          <a:xfrm>
            <a:off x="2362200" y="51816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2" name="AutoShape 45"/>
          <p:cNvSpPr>
            <a:spLocks noChangeArrowheads="1"/>
          </p:cNvSpPr>
          <p:nvPr/>
        </p:nvSpPr>
        <p:spPr bwMode="auto">
          <a:xfrm>
            <a:off x="3429000" y="51816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3" name="AutoShape 45"/>
          <p:cNvSpPr>
            <a:spLocks noChangeArrowheads="1"/>
          </p:cNvSpPr>
          <p:nvPr/>
        </p:nvSpPr>
        <p:spPr bwMode="auto">
          <a:xfrm>
            <a:off x="5029200" y="51816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4" name="AutoShape 45"/>
          <p:cNvSpPr>
            <a:spLocks noChangeArrowheads="1"/>
          </p:cNvSpPr>
          <p:nvPr/>
        </p:nvSpPr>
        <p:spPr bwMode="auto">
          <a:xfrm>
            <a:off x="3505200" y="2286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5" name="AutoShape 45"/>
          <p:cNvSpPr>
            <a:spLocks noChangeArrowheads="1"/>
          </p:cNvSpPr>
          <p:nvPr/>
        </p:nvSpPr>
        <p:spPr bwMode="auto">
          <a:xfrm>
            <a:off x="6629400" y="51816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6" name="AutoShape 45"/>
          <p:cNvSpPr>
            <a:spLocks noChangeArrowheads="1"/>
          </p:cNvSpPr>
          <p:nvPr/>
        </p:nvSpPr>
        <p:spPr bwMode="auto">
          <a:xfrm>
            <a:off x="8001000" y="5105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7" name="AutoShape 45"/>
          <p:cNvSpPr>
            <a:spLocks noChangeArrowheads="1"/>
          </p:cNvSpPr>
          <p:nvPr/>
        </p:nvSpPr>
        <p:spPr bwMode="auto">
          <a:xfrm>
            <a:off x="4953000" y="22098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8" name="AutoShape 45"/>
          <p:cNvSpPr>
            <a:spLocks noChangeArrowheads="1"/>
          </p:cNvSpPr>
          <p:nvPr/>
        </p:nvSpPr>
        <p:spPr bwMode="auto">
          <a:xfrm>
            <a:off x="1371600" y="3200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69" name="AutoShape 45"/>
          <p:cNvSpPr>
            <a:spLocks noChangeArrowheads="1"/>
          </p:cNvSpPr>
          <p:nvPr/>
        </p:nvSpPr>
        <p:spPr bwMode="auto">
          <a:xfrm>
            <a:off x="2438400" y="4191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0" name="AutoShape 45"/>
          <p:cNvSpPr>
            <a:spLocks noChangeArrowheads="1"/>
          </p:cNvSpPr>
          <p:nvPr/>
        </p:nvSpPr>
        <p:spPr bwMode="auto">
          <a:xfrm>
            <a:off x="1295400" y="4191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1" name="AutoShape 45"/>
          <p:cNvSpPr>
            <a:spLocks noChangeArrowheads="1"/>
          </p:cNvSpPr>
          <p:nvPr/>
        </p:nvSpPr>
        <p:spPr bwMode="auto">
          <a:xfrm>
            <a:off x="3505200" y="3200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2" name="AutoShape 45"/>
          <p:cNvSpPr>
            <a:spLocks noChangeArrowheads="1"/>
          </p:cNvSpPr>
          <p:nvPr/>
        </p:nvSpPr>
        <p:spPr bwMode="auto">
          <a:xfrm>
            <a:off x="2438400" y="2286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3" name="AutoShape 45"/>
          <p:cNvSpPr>
            <a:spLocks noChangeArrowheads="1"/>
          </p:cNvSpPr>
          <p:nvPr/>
        </p:nvSpPr>
        <p:spPr bwMode="auto">
          <a:xfrm>
            <a:off x="2438400" y="32004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4" name="AutoShape 45"/>
          <p:cNvSpPr>
            <a:spLocks noChangeArrowheads="1"/>
          </p:cNvSpPr>
          <p:nvPr/>
        </p:nvSpPr>
        <p:spPr bwMode="auto">
          <a:xfrm>
            <a:off x="1447800" y="22860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5" name="AutoShape 45"/>
          <p:cNvSpPr>
            <a:spLocks noChangeArrowheads="1"/>
          </p:cNvSpPr>
          <p:nvPr/>
        </p:nvSpPr>
        <p:spPr bwMode="auto">
          <a:xfrm>
            <a:off x="3505200" y="4114800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317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100">
              <a:cs typeface="Arial" pitchFamily="34" charset="0"/>
            </a:endParaRPr>
          </a:p>
        </p:txBody>
      </p:sp>
      <p:sp>
        <p:nvSpPr>
          <p:cNvPr id="76" name="Text Box 25"/>
          <p:cNvSpPr txBox="1">
            <a:spLocks noChangeArrowheads="1"/>
          </p:cNvSpPr>
          <p:nvPr/>
        </p:nvSpPr>
        <p:spPr bwMode="auto">
          <a:xfrm>
            <a:off x="7620000" y="3429000"/>
            <a:ext cx="1066800" cy="685800"/>
          </a:xfrm>
          <a:prstGeom prst="rect">
            <a:avLst/>
          </a:prstGeom>
          <a:solidFill>
            <a:srgbClr val="99CC00"/>
          </a:solidFill>
          <a:ln w="3175">
            <a:solidFill>
              <a:srgbClr val="99CC00"/>
            </a:solidFill>
            <a:prstDash val="dash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defTabSz="1008063" eaLnBrk="0" hangingPunct="0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Mineral Exploration </a:t>
            </a:r>
            <a:r>
              <a:rPr lang="en-US" sz="1200" dirty="0" smtClean="0">
                <a:solidFill>
                  <a:srgbClr val="002060"/>
                </a:solidFill>
                <a:cs typeface="Arial" charset="0"/>
                <a:hlinkClick r:id="rId13" action="ppaction://hlinkfile"/>
              </a:rPr>
              <a:t>OS</a:t>
            </a:r>
            <a:endParaRPr lang="en-US" sz="1200" dirty="0" smtClean="0">
              <a:solidFill>
                <a:srgbClr val="002060"/>
              </a:solidFill>
              <a:cs typeface="Arial" charset="0"/>
            </a:endParaRPr>
          </a:p>
          <a:p>
            <a:pPr algn="ctr" defTabSz="1008063" eaLnBrk="0" hangingPunct="0"/>
            <a:endParaRPr lang="en-US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66800" y="0"/>
            <a:ext cx="7178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MINERAL EXPLORATION, MINING AND MINERAL PROCESSING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108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Getiye</dc:creator>
  <cp:lastModifiedBy>Getey</cp:lastModifiedBy>
  <cp:revision>63</cp:revision>
  <dcterms:created xsi:type="dcterms:W3CDTF">2014-01-04T02:24:25Z</dcterms:created>
  <dcterms:modified xsi:type="dcterms:W3CDTF">2014-02-13T06:47:24Z</dcterms:modified>
</cp:coreProperties>
</file>